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26"/>
  </p:handoutMasterIdLst>
  <p:sldIdLst>
    <p:sldId id="256" r:id="rId2"/>
    <p:sldId id="258" r:id="rId3"/>
    <p:sldId id="257" r:id="rId4"/>
    <p:sldId id="259" r:id="rId5"/>
    <p:sldId id="285" r:id="rId6"/>
    <p:sldId id="277" r:id="rId7"/>
    <p:sldId id="297" r:id="rId8"/>
    <p:sldId id="298" r:id="rId9"/>
    <p:sldId id="299" r:id="rId10"/>
    <p:sldId id="300" r:id="rId11"/>
    <p:sldId id="287" r:id="rId12"/>
    <p:sldId id="304" r:id="rId13"/>
    <p:sldId id="305" r:id="rId14"/>
    <p:sldId id="294" r:id="rId15"/>
    <p:sldId id="295" r:id="rId16"/>
    <p:sldId id="296" r:id="rId17"/>
    <p:sldId id="288" r:id="rId18"/>
    <p:sldId id="293" r:id="rId19"/>
    <p:sldId id="284" r:id="rId20"/>
    <p:sldId id="289" r:id="rId21"/>
    <p:sldId id="292" r:id="rId22"/>
    <p:sldId id="264" r:id="rId23"/>
    <p:sldId id="290" r:id="rId24"/>
    <p:sldId id="269" r:id="rId25"/>
  </p:sldIdLst>
  <p:sldSz cx="9144000" cy="6858000" type="screen4x3"/>
  <p:notesSz cx="7077075" cy="93630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A209"/>
    <a:srgbClr val="F4750C"/>
    <a:srgbClr val="FFFF00"/>
    <a:srgbClr val="FF1515"/>
    <a:srgbClr val="373B3D"/>
    <a:srgbClr val="868686"/>
    <a:srgbClr val="46973B"/>
    <a:srgbClr val="6AB66E"/>
    <a:srgbClr val="AA4F26"/>
    <a:srgbClr val="D08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429" autoAdjust="0"/>
    <p:restoredTop sz="94660"/>
  </p:normalViewPr>
  <p:slideViewPr>
    <p:cSldViewPr>
      <p:cViewPr varScale="1">
        <p:scale>
          <a:sx n="108" d="100"/>
          <a:sy n="108" d="100"/>
        </p:scale>
        <p:origin x="570" y="108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66733" cy="468154"/>
          </a:xfrm>
          <a:prstGeom prst="rect">
            <a:avLst/>
          </a:prstGeom>
        </p:spPr>
        <p:txBody>
          <a:bodyPr vert="horz" lIns="93936" tIns="46968" rIns="93936" bIns="46968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08705" y="0"/>
            <a:ext cx="3066733" cy="468154"/>
          </a:xfrm>
          <a:prstGeom prst="rect">
            <a:avLst/>
          </a:prstGeom>
        </p:spPr>
        <p:txBody>
          <a:bodyPr vert="horz" lIns="93936" tIns="46968" rIns="93936" bIns="46968" rtlCol="0"/>
          <a:lstStyle>
            <a:lvl1pPr algn="r">
              <a:defRPr sz="1200"/>
            </a:lvl1pPr>
          </a:lstStyle>
          <a:p>
            <a:fld id="{DC491169-D79D-4ABF-B634-CADC60C2FB4F}" type="datetimeFigureOut">
              <a:rPr lang="en-US" smtClean="0"/>
              <a:t>4/12/2017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93296"/>
            <a:ext cx="3066733" cy="468154"/>
          </a:xfrm>
          <a:prstGeom prst="rect">
            <a:avLst/>
          </a:prstGeom>
        </p:spPr>
        <p:txBody>
          <a:bodyPr vert="horz" lIns="93936" tIns="46968" rIns="93936" bIns="46968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08705" y="8893296"/>
            <a:ext cx="3066733" cy="468154"/>
          </a:xfrm>
          <a:prstGeom prst="rect">
            <a:avLst/>
          </a:prstGeom>
        </p:spPr>
        <p:txBody>
          <a:bodyPr vert="horz" lIns="93936" tIns="46968" rIns="93936" bIns="46968" rtlCol="0" anchor="b"/>
          <a:lstStyle>
            <a:lvl1pPr algn="r">
              <a:defRPr sz="1200"/>
            </a:lvl1pPr>
          </a:lstStyle>
          <a:p>
            <a:fld id="{359C1BE0-F345-4A0F-9B56-92E77C613F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8243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EFFD3-C75A-41B0-AEF1-0228B5F4822E}" type="datetimeFigureOut">
              <a:rPr lang="en-US" smtClean="0"/>
              <a:t>4/12/2017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AF261-0344-4150-AE09-B2A39B4C9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2628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EFFD3-C75A-41B0-AEF1-0228B5F4822E}" type="datetimeFigureOut">
              <a:rPr lang="en-US" smtClean="0"/>
              <a:t>4/12/2017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AF261-0344-4150-AE09-B2A39B4C9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5371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EFFD3-C75A-41B0-AEF1-0228B5F4822E}" type="datetimeFigureOut">
              <a:rPr lang="en-US" smtClean="0"/>
              <a:t>4/12/2017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AF261-0344-4150-AE09-B2A39B4C9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4837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EFFD3-C75A-41B0-AEF1-0228B5F4822E}" type="datetimeFigureOut">
              <a:rPr lang="en-US" smtClean="0"/>
              <a:t>4/12/2017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AF261-0344-4150-AE09-B2A39B4C9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2106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EFFD3-C75A-41B0-AEF1-0228B5F4822E}" type="datetimeFigureOut">
              <a:rPr lang="en-US" smtClean="0"/>
              <a:t>4/12/2017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AF261-0344-4150-AE09-B2A39B4C9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5820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EFFD3-C75A-41B0-AEF1-0228B5F4822E}" type="datetimeFigureOut">
              <a:rPr lang="en-US" smtClean="0"/>
              <a:t>4/12/2017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AF261-0344-4150-AE09-B2A39B4C9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8930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EFFD3-C75A-41B0-AEF1-0228B5F4822E}" type="datetimeFigureOut">
              <a:rPr lang="en-US" smtClean="0"/>
              <a:t>4/12/2017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AF261-0344-4150-AE09-B2A39B4C9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5295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EFFD3-C75A-41B0-AEF1-0228B5F4822E}" type="datetimeFigureOut">
              <a:rPr lang="en-US" smtClean="0"/>
              <a:t>4/12/2017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AF261-0344-4150-AE09-B2A39B4C9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6712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EFFD3-C75A-41B0-AEF1-0228B5F4822E}" type="datetimeFigureOut">
              <a:rPr lang="en-US" smtClean="0"/>
              <a:t>4/12/2017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AF261-0344-4150-AE09-B2A39B4C9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3460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EFFD3-C75A-41B0-AEF1-0228B5F4822E}" type="datetimeFigureOut">
              <a:rPr lang="en-US" smtClean="0"/>
              <a:t>4/12/2017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AF261-0344-4150-AE09-B2A39B4C9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9173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EFFD3-C75A-41B0-AEF1-0228B5F4822E}" type="datetimeFigureOut">
              <a:rPr lang="en-US" smtClean="0"/>
              <a:t>4/12/2017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AF261-0344-4150-AE09-B2A39B4C9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2205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CEFFD3-C75A-41B0-AEF1-0228B5F4822E}" type="datetimeFigureOut">
              <a:rPr lang="en-US" smtClean="0"/>
              <a:t>4/12/2017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FAF261-0344-4150-AE09-B2A39B4C9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703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Automated </a:t>
            </a:r>
            <a:r>
              <a:rPr lang="en-US" sz="4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PetCare</a:t>
            </a:r>
            <a:r>
              <a:rPr 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System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Daniel Ritter and Matthew Burket</a:t>
            </a:r>
          </a:p>
        </p:txBody>
      </p:sp>
    </p:spTree>
    <p:extLst>
      <p:ext uri="{BB962C8B-B14F-4D97-AF65-F5344CB8AC3E}">
        <p14:creationId xmlns:p14="http://schemas.microsoft.com/office/powerpoint/2010/main" val="28290781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Waterflow Rate Analysis: Final Version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>
                    <a:solidFill>
                      <a:schemeClr val="accent2"/>
                    </a:solidFill>
                  </a:rPr>
                  <a:t>Linear</a:t>
                </a:r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Power</a:t>
                </a:r>
              </a:p>
              <a:p>
                <a:r>
                  <a:rPr lang="en-US" dirty="0">
                    <a:solidFill>
                      <a:schemeClr val="accent3"/>
                    </a:solidFill>
                  </a:rPr>
                  <a:t>Exponential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=0.0674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0.5427</m:t>
                        </m:r>
                      </m:sup>
                    </m:sSup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704" t="-17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2211" y="1600200"/>
            <a:ext cx="4584589" cy="275563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772400" y="1318419"/>
            <a:ext cx="804909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Linear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496637" y="4267200"/>
            <a:ext cx="1356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Exponential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038600" y="4311516"/>
            <a:ext cx="1356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Power</a:t>
            </a:r>
          </a:p>
        </p:txBody>
      </p:sp>
    </p:spTree>
    <p:extLst>
      <p:ext uri="{BB962C8B-B14F-4D97-AF65-F5344CB8AC3E}">
        <p14:creationId xmlns:p14="http://schemas.microsoft.com/office/powerpoint/2010/main" val="39994360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Title 1"/>
          <p:cNvSpPr>
            <a:spLocks noGrp="1"/>
          </p:cNvSpPr>
          <p:nvPr>
            <p:ph type="title"/>
          </p:nvPr>
        </p:nvSpPr>
        <p:spPr>
          <a:xfrm>
            <a:off x="2238065" y="76200"/>
            <a:ext cx="4562763" cy="786642"/>
          </a:xfrm>
        </p:spPr>
        <p:txBody>
          <a:bodyPr>
            <a:normAutofit fontScale="90000"/>
          </a:bodyPr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Watering Flowchart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8065" y="990600"/>
            <a:ext cx="4840145" cy="527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9348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837"/>
            <a:ext cx="8229600" cy="1143000"/>
          </a:xfrm>
        </p:spPr>
        <p:txBody>
          <a:bodyPr/>
          <a:lstStyle/>
          <a:p>
            <a:r>
              <a:rPr lang="en-US" dirty="0"/>
              <a:t>Feeding Flowchart</a:t>
            </a:r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5200" y="914400"/>
            <a:ext cx="1905000" cy="5782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2051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Webpage Flowchart</a:t>
            </a:r>
          </a:p>
        </p:txBody>
      </p:sp>
      <p:pic>
        <p:nvPicPr>
          <p:cNvPr id="69" name="Picture 6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1002" y="914400"/>
            <a:ext cx="6101996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776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Title 1"/>
          <p:cNvSpPr>
            <a:spLocks noGrp="1"/>
          </p:cNvSpPr>
          <p:nvPr>
            <p:ph type="title"/>
          </p:nvPr>
        </p:nvSpPr>
        <p:spPr>
          <a:xfrm>
            <a:off x="0" y="203958"/>
            <a:ext cx="9144000" cy="786642"/>
          </a:xfrm>
        </p:spPr>
        <p:txBody>
          <a:bodyPr>
            <a:normAutofit fontScale="90000"/>
          </a:bodyPr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Final Design</a:t>
            </a:r>
            <a:b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(The Enclosure and 3D Printed Parts)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728277"/>
            <a:ext cx="4114800" cy="382492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01" t="6666" r="8827" b="6092"/>
          <a:stretch/>
        </p:blipFill>
        <p:spPr>
          <a:xfrm>
            <a:off x="548861" y="1740932"/>
            <a:ext cx="2727739" cy="2514600"/>
          </a:xfrm>
          <a:prstGeom prst="rect">
            <a:avLst/>
          </a:prstGeom>
        </p:spPr>
      </p:pic>
      <p:cxnSp>
        <p:nvCxnSpPr>
          <p:cNvPr id="5" name="Straight Connector 4"/>
          <p:cNvCxnSpPr>
            <a:cxnSpLocks/>
          </p:cNvCxnSpPr>
          <p:nvPr/>
        </p:nvCxnSpPr>
        <p:spPr>
          <a:xfrm>
            <a:off x="1828800" y="2438400"/>
            <a:ext cx="3434193" cy="302466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>
            <a:cxnSpLocks/>
          </p:cNvCxnSpPr>
          <p:nvPr/>
        </p:nvCxnSpPr>
        <p:spPr>
          <a:xfrm>
            <a:off x="2849710" y="4038600"/>
            <a:ext cx="2266077" cy="218320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85090" y="1371600"/>
            <a:ext cx="2655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Water Bowl Sensor Mount</a:t>
            </a:r>
          </a:p>
        </p:txBody>
      </p:sp>
      <p:pic>
        <p:nvPicPr>
          <p:cNvPr id="1026" name="Picture 2" descr="Image result for snap'y fit pet bowl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9" t="10981" r="4585" b="3333"/>
          <a:stretch/>
        </p:blipFill>
        <p:spPr bwMode="auto">
          <a:xfrm>
            <a:off x="1092644" y="4800600"/>
            <a:ext cx="1640169" cy="1887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471019" y="4343400"/>
            <a:ext cx="2883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Snap’y</a:t>
            </a:r>
            <a:r>
              <a:rPr lang="en-US" dirty="0"/>
              <a:t> Fit Food/Water Bowls</a:t>
            </a:r>
          </a:p>
        </p:txBody>
      </p:sp>
    </p:spTree>
    <p:extLst>
      <p:ext uri="{BB962C8B-B14F-4D97-AF65-F5344CB8AC3E}">
        <p14:creationId xmlns:p14="http://schemas.microsoft.com/office/powerpoint/2010/main" val="1627053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Title 1"/>
          <p:cNvSpPr>
            <a:spLocks noGrp="1"/>
          </p:cNvSpPr>
          <p:nvPr>
            <p:ph type="title"/>
          </p:nvPr>
        </p:nvSpPr>
        <p:spPr>
          <a:xfrm>
            <a:off x="0" y="203958"/>
            <a:ext cx="9144000" cy="786642"/>
          </a:xfrm>
        </p:spPr>
        <p:txBody>
          <a:bodyPr>
            <a:normAutofit fontScale="90000"/>
          </a:bodyPr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Final Design</a:t>
            </a:r>
            <a:b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(The Enclosure and 3D Printed Parts)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383" b="31111"/>
          <a:stretch/>
        </p:blipFill>
        <p:spPr>
          <a:xfrm>
            <a:off x="7545123" y="4495800"/>
            <a:ext cx="1217877" cy="22098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444" b="16466"/>
          <a:stretch/>
        </p:blipFill>
        <p:spPr>
          <a:xfrm>
            <a:off x="304800" y="3733800"/>
            <a:ext cx="6705600" cy="2971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67" t="34444" r="23333" b="31423"/>
          <a:stretch/>
        </p:blipFill>
        <p:spPr>
          <a:xfrm>
            <a:off x="304800" y="1371600"/>
            <a:ext cx="3200400" cy="126040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581789" y="4126468"/>
            <a:ext cx="1144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Auger</a:t>
            </a:r>
          </a:p>
        </p:txBody>
      </p:sp>
      <p:cxnSp>
        <p:nvCxnSpPr>
          <p:cNvPr id="9" name="Straight Connector 8"/>
          <p:cNvCxnSpPr>
            <a:cxnSpLocks/>
          </p:cNvCxnSpPr>
          <p:nvPr/>
        </p:nvCxnSpPr>
        <p:spPr>
          <a:xfrm>
            <a:off x="4800600" y="5486400"/>
            <a:ext cx="304800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cxnSpLocks/>
          </p:cNvCxnSpPr>
          <p:nvPr/>
        </p:nvCxnSpPr>
        <p:spPr>
          <a:xfrm flipV="1">
            <a:off x="2629011" y="2302133"/>
            <a:ext cx="571389" cy="193280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871031" y="2645631"/>
            <a:ext cx="2067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Breadboard Mounts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629400" y="2228671"/>
            <a:ext cx="224850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Raspberry Pi Case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Relay Module Mounts</a:t>
            </a: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68" t="31687" r="32213" b="34444"/>
          <a:stretch/>
        </p:blipFill>
        <p:spPr>
          <a:xfrm>
            <a:off x="5084629" y="1253905"/>
            <a:ext cx="1527553" cy="2322732"/>
          </a:xfrm>
          <a:prstGeom prst="rect">
            <a:avLst/>
          </a:prstGeom>
        </p:spPr>
      </p:pic>
      <p:cxnSp>
        <p:nvCxnSpPr>
          <p:cNvPr id="13" name="Straight Connector 12"/>
          <p:cNvCxnSpPr>
            <a:cxnSpLocks/>
          </p:cNvCxnSpPr>
          <p:nvPr/>
        </p:nvCxnSpPr>
        <p:spPr>
          <a:xfrm flipV="1">
            <a:off x="3200400" y="3268533"/>
            <a:ext cx="2304995" cy="168446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cxnSpLocks/>
          </p:cNvCxnSpPr>
          <p:nvPr/>
        </p:nvCxnSpPr>
        <p:spPr>
          <a:xfrm flipV="1">
            <a:off x="2286000" y="2586038"/>
            <a:ext cx="3846176" cy="251936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85464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594173" y="1076355"/>
            <a:ext cx="1143000" cy="3048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120 Volt AC</a:t>
            </a:r>
          </a:p>
        </p:txBody>
      </p:sp>
      <p:sp>
        <p:nvSpPr>
          <p:cNvPr id="5" name="Rectangle 4"/>
          <p:cNvSpPr/>
          <p:nvPr/>
        </p:nvSpPr>
        <p:spPr>
          <a:xfrm>
            <a:off x="2497331" y="1762155"/>
            <a:ext cx="1566349" cy="4572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120 VAC to 12 VDC Power Supply</a:t>
            </a:r>
          </a:p>
        </p:txBody>
      </p:sp>
      <p:sp>
        <p:nvSpPr>
          <p:cNvPr id="6" name="Rectangle 5"/>
          <p:cNvSpPr/>
          <p:nvPr/>
        </p:nvSpPr>
        <p:spPr>
          <a:xfrm>
            <a:off x="3022672" y="4572000"/>
            <a:ext cx="2286000" cy="14478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Raspberry Pi 3 Model B</a:t>
            </a:r>
          </a:p>
        </p:txBody>
      </p:sp>
      <p:sp>
        <p:nvSpPr>
          <p:cNvPr id="54" name="Rectangle 53"/>
          <p:cNvSpPr/>
          <p:nvPr/>
        </p:nvSpPr>
        <p:spPr>
          <a:xfrm>
            <a:off x="668531" y="2286000"/>
            <a:ext cx="1036062" cy="685801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Motor to Dispense Food</a:t>
            </a:r>
          </a:p>
        </p:txBody>
      </p:sp>
      <p:cxnSp>
        <p:nvCxnSpPr>
          <p:cNvPr id="52" name="Connector: Elbow 51"/>
          <p:cNvCxnSpPr>
            <a:cxnSpLocks/>
            <a:stCxn id="5" idx="2"/>
            <a:endCxn id="35" idx="0"/>
          </p:cNvCxnSpPr>
          <p:nvPr/>
        </p:nvCxnSpPr>
        <p:spPr>
          <a:xfrm rot="16200000" flipH="1">
            <a:off x="3003967" y="2495893"/>
            <a:ext cx="1438245" cy="885167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Connector: Elbow 69"/>
          <p:cNvCxnSpPr>
            <a:cxnSpLocks/>
            <a:stCxn id="6" idx="0"/>
            <a:endCxn id="35" idx="2"/>
          </p:cNvCxnSpPr>
          <p:nvPr/>
        </p:nvCxnSpPr>
        <p:spPr>
          <a:xfrm rot="5400000" flipH="1" flipV="1">
            <a:off x="3898972" y="4305300"/>
            <a:ext cx="533400" cy="1"/>
          </a:xfrm>
          <a:prstGeom prst="bentConnector3">
            <a:avLst>
              <a:gd name="adj1" fmla="val 50000"/>
            </a:avLst>
          </a:prstGeom>
          <a:ln w="53975" cmpd="dbl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Rectangle 43"/>
          <p:cNvSpPr/>
          <p:nvPr/>
        </p:nvSpPr>
        <p:spPr>
          <a:xfrm>
            <a:off x="6858000" y="390555"/>
            <a:ext cx="1932826" cy="6858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Power Wires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Data Wires</a:t>
            </a:r>
          </a:p>
        </p:txBody>
      </p:sp>
      <p:cxnSp>
        <p:nvCxnSpPr>
          <p:cNvPr id="28" name="Straight Connector 27"/>
          <p:cNvCxnSpPr>
            <a:cxnSpLocks/>
          </p:cNvCxnSpPr>
          <p:nvPr/>
        </p:nvCxnSpPr>
        <p:spPr>
          <a:xfrm>
            <a:off x="8001000" y="542955"/>
            <a:ext cx="6096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cxnSpLocks/>
          </p:cNvCxnSpPr>
          <p:nvPr/>
        </p:nvCxnSpPr>
        <p:spPr>
          <a:xfrm>
            <a:off x="8001000" y="923955"/>
            <a:ext cx="609600" cy="0"/>
          </a:xfrm>
          <a:prstGeom prst="line">
            <a:avLst/>
          </a:prstGeom>
          <a:ln w="53975" cmpd="dbl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4249931" y="1762155"/>
            <a:ext cx="1566349" cy="4572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Raspberry Pi Power Supply</a:t>
            </a:r>
          </a:p>
        </p:txBody>
      </p:sp>
      <p:sp>
        <p:nvSpPr>
          <p:cNvPr id="35" name="Rectangle 34"/>
          <p:cNvSpPr/>
          <p:nvPr/>
        </p:nvSpPr>
        <p:spPr>
          <a:xfrm>
            <a:off x="3461170" y="3657600"/>
            <a:ext cx="1409005" cy="3810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8-Channel Relay</a:t>
            </a:r>
          </a:p>
        </p:txBody>
      </p:sp>
      <p:cxnSp>
        <p:nvCxnSpPr>
          <p:cNvPr id="36" name="Connector: Elbow 35"/>
          <p:cNvCxnSpPr>
            <a:cxnSpLocks/>
            <a:stCxn id="29" idx="2"/>
            <a:endCxn id="6" idx="3"/>
          </p:cNvCxnSpPr>
          <p:nvPr/>
        </p:nvCxnSpPr>
        <p:spPr>
          <a:xfrm rot="16200000" flipH="1">
            <a:off x="3632617" y="3619844"/>
            <a:ext cx="3076545" cy="275566"/>
          </a:xfrm>
          <a:prstGeom prst="bentConnector4">
            <a:avLst>
              <a:gd name="adj1" fmla="val 38235"/>
              <a:gd name="adj2" fmla="val 367162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668480" y="3314840"/>
            <a:ext cx="1036062" cy="952501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Solenoid Valve to Dispense Water</a:t>
            </a:r>
          </a:p>
        </p:txBody>
      </p:sp>
      <p:cxnSp>
        <p:nvCxnSpPr>
          <p:cNvPr id="45" name="Connector: Elbow 44"/>
          <p:cNvCxnSpPr>
            <a:cxnSpLocks/>
            <a:stCxn id="4" idx="2"/>
            <a:endCxn id="5" idx="0"/>
          </p:cNvCxnSpPr>
          <p:nvPr/>
        </p:nvCxnSpPr>
        <p:spPr>
          <a:xfrm rot="5400000">
            <a:off x="3532590" y="1129072"/>
            <a:ext cx="381000" cy="885167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Connector: Elbow 45"/>
          <p:cNvCxnSpPr>
            <a:cxnSpLocks/>
            <a:stCxn id="4" idx="2"/>
            <a:endCxn id="29" idx="0"/>
          </p:cNvCxnSpPr>
          <p:nvPr/>
        </p:nvCxnSpPr>
        <p:spPr>
          <a:xfrm rot="16200000" flipH="1">
            <a:off x="4408889" y="1137938"/>
            <a:ext cx="381000" cy="867433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Connector: Elbow 49"/>
          <p:cNvCxnSpPr>
            <a:cxnSpLocks/>
            <a:stCxn id="35" idx="1"/>
            <a:endCxn id="27" idx="3"/>
          </p:cNvCxnSpPr>
          <p:nvPr/>
        </p:nvCxnSpPr>
        <p:spPr>
          <a:xfrm rot="10800000">
            <a:off x="1698602" y="1862138"/>
            <a:ext cx="1762569" cy="1985963"/>
          </a:xfrm>
          <a:prstGeom prst="bentConnector3">
            <a:avLst>
              <a:gd name="adj1" fmla="val 65721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609600" y="4533970"/>
            <a:ext cx="1153822" cy="685801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>
                <a:solidFill>
                  <a:prstClr val="black"/>
                </a:solidFill>
                <a:latin typeface="Calibri"/>
              </a:rPr>
              <a:t>Sensor to Detect Water in Bowl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609600" y="5419435"/>
            <a:ext cx="1153822" cy="67656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>
                <a:solidFill>
                  <a:prstClr val="black"/>
                </a:solidFill>
                <a:latin typeface="Calibri"/>
              </a:rPr>
              <a:t>Sensor to Detect Water in Reservoir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22" name="Connector: Elbow 21"/>
          <p:cNvCxnSpPr>
            <a:cxnSpLocks/>
            <a:stCxn id="20" idx="3"/>
          </p:cNvCxnSpPr>
          <p:nvPr/>
        </p:nvCxnSpPr>
        <p:spPr>
          <a:xfrm>
            <a:off x="1763422" y="4876871"/>
            <a:ext cx="1259250" cy="12700"/>
          </a:xfrm>
          <a:prstGeom prst="bentConnector3">
            <a:avLst>
              <a:gd name="adj1" fmla="val 50000"/>
            </a:avLst>
          </a:prstGeom>
          <a:ln w="53975" cmpd="dbl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Connector: Elbow 38"/>
          <p:cNvCxnSpPr>
            <a:cxnSpLocks/>
            <a:stCxn id="21" idx="3"/>
          </p:cNvCxnSpPr>
          <p:nvPr/>
        </p:nvCxnSpPr>
        <p:spPr>
          <a:xfrm>
            <a:off x="1763422" y="5757718"/>
            <a:ext cx="1259250" cy="12700"/>
          </a:xfrm>
          <a:prstGeom prst="bentConnector3">
            <a:avLst>
              <a:gd name="adj1" fmla="val 50000"/>
            </a:avLst>
          </a:prstGeom>
          <a:ln w="53975" cmpd="dbl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Title 1"/>
          <p:cNvSpPr txBox="1">
            <a:spLocks/>
          </p:cNvSpPr>
          <p:nvPr/>
        </p:nvSpPr>
        <p:spPr>
          <a:xfrm>
            <a:off x="0" y="203958"/>
            <a:ext cx="9144000" cy="7866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Block Diagram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662539" y="1676468"/>
            <a:ext cx="1036062" cy="371338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Laser Toy</a:t>
            </a:r>
          </a:p>
        </p:txBody>
      </p:sp>
      <p:cxnSp>
        <p:nvCxnSpPr>
          <p:cNvPr id="32" name="Connector: Elbow 31"/>
          <p:cNvCxnSpPr>
            <a:cxnSpLocks/>
            <a:stCxn id="35" idx="1"/>
            <a:endCxn id="54" idx="3"/>
          </p:cNvCxnSpPr>
          <p:nvPr/>
        </p:nvCxnSpPr>
        <p:spPr>
          <a:xfrm rot="10800000">
            <a:off x="1704594" y="2628902"/>
            <a:ext cx="1756577" cy="1219199"/>
          </a:xfrm>
          <a:prstGeom prst="bentConnector3">
            <a:avLst>
              <a:gd name="adj1" fmla="val 663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Connector: Elbow 36"/>
          <p:cNvCxnSpPr>
            <a:cxnSpLocks/>
            <a:stCxn id="35" idx="1"/>
            <a:endCxn id="42" idx="3"/>
          </p:cNvCxnSpPr>
          <p:nvPr/>
        </p:nvCxnSpPr>
        <p:spPr>
          <a:xfrm rot="10800000">
            <a:off x="1704542" y="3791092"/>
            <a:ext cx="1756628" cy="57009"/>
          </a:xfrm>
          <a:prstGeom prst="bentConnector3">
            <a:avLst>
              <a:gd name="adj1" fmla="val 6577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6019800" y="1762155"/>
            <a:ext cx="1566349" cy="4572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Arduino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Power Supply</a:t>
            </a:r>
          </a:p>
        </p:txBody>
      </p:sp>
      <p:cxnSp>
        <p:nvCxnSpPr>
          <p:cNvPr id="41" name="Connector: Elbow 40"/>
          <p:cNvCxnSpPr>
            <a:cxnSpLocks/>
            <a:stCxn id="4" idx="2"/>
            <a:endCxn id="40" idx="0"/>
          </p:cNvCxnSpPr>
          <p:nvPr/>
        </p:nvCxnSpPr>
        <p:spPr>
          <a:xfrm rot="16200000" flipH="1">
            <a:off x="5293824" y="253004"/>
            <a:ext cx="381000" cy="2637302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6221205" y="4572000"/>
            <a:ext cx="2286000" cy="14478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Arduino</a:t>
            </a:r>
          </a:p>
        </p:txBody>
      </p:sp>
      <p:cxnSp>
        <p:nvCxnSpPr>
          <p:cNvPr id="23" name="Straight Arrow Connector 22"/>
          <p:cNvCxnSpPr>
            <a:cxnSpLocks/>
          </p:cNvCxnSpPr>
          <p:nvPr/>
        </p:nvCxnSpPr>
        <p:spPr>
          <a:xfrm>
            <a:off x="5307738" y="5638800"/>
            <a:ext cx="913466" cy="0"/>
          </a:xfrm>
          <a:prstGeom prst="straightConnector1">
            <a:avLst/>
          </a:prstGeom>
          <a:ln w="53975" cmpd="dbl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/>
          <p:cNvSpPr/>
          <p:nvPr/>
        </p:nvSpPr>
        <p:spPr>
          <a:xfrm>
            <a:off x="6846174" y="3276600"/>
            <a:ext cx="1036062" cy="685801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Camera Module</a:t>
            </a:r>
          </a:p>
        </p:txBody>
      </p:sp>
      <p:cxnSp>
        <p:nvCxnSpPr>
          <p:cNvPr id="51" name="Straight Arrow Connector 50"/>
          <p:cNvCxnSpPr>
            <a:cxnSpLocks/>
            <a:stCxn id="47" idx="0"/>
            <a:endCxn id="49" idx="2"/>
          </p:cNvCxnSpPr>
          <p:nvPr/>
        </p:nvCxnSpPr>
        <p:spPr>
          <a:xfrm flipV="1">
            <a:off x="7364205" y="3962401"/>
            <a:ext cx="0" cy="609599"/>
          </a:xfrm>
          <a:prstGeom prst="straightConnector1">
            <a:avLst/>
          </a:prstGeom>
          <a:ln w="53975" cmpd="dbl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75110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Testing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1219199"/>
          </a:xfrm>
        </p:spPr>
        <p:txBody>
          <a:bodyPr/>
          <a:lstStyle/>
          <a:p>
            <a:r>
              <a:rPr lang="en-US" dirty="0"/>
              <a:t>a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0300" y="3879707"/>
            <a:ext cx="4343400" cy="2597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353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57200" y="-2286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Gantt Chart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378" y="685800"/>
            <a:ext cx="8527243" cy="5958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1900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57200" y="-2286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Task Hours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5337106"/>
              </p:ext>
            </p:extLst>
          </p:nvPr>
        </p:nvGraphicFramePr>
        <p:xfrm>
          <a:off x="1447799" y="685801"/>
          <a:ext cx="6248402" cy="499273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376602">
                  <a:extLst>
                    <a:ext uri="{9D8B030D-6E8A-4147-A177-3AD203B41FA5}">
                      <a16:colId xmlns:a16="http://schemas.microsoft.com/office/drawing/2014/main" val="4145878861"/>
                    </a:ext>
                  </a:extLst>
                </a:gridCol>
                <a:gridCol w="717950">
                  <a:extLst>
                    <a:ext uri="{9D8B030D-6E8A-4147-A177-3AD203B41FA5}">
                      <a16:colId xmlns:a16="http://schemas.microsoft.com/office/drawing/2014/main" val="2863874329"/>
                    </a:ext>
                  </a:extLst>
                </a:gridCol>
                <a:gridCol w="717950">
                  <a:extLst>
                    <a:ext uri="{9D8B030D-6E8A-4147-A177-3AD203B41FA5}">
                      <a16:colId xmlns:a16="http://schemas.microsoft.com/office/drawing/2014/main" val="750867687"/>
                    </a:ext>
                  </a:extLst>
                </a:gridCol>
                <a:gridCol w="717950">
                  <a:extLst>
                    <a:ext uri="{9D8B030D-6E8A-4147-A177-3AD203B41FA5}">
                      <a16:colId xmlns:a16="http://schemas.microsoft.com/office/drawing/2014/main" val="3132886987"/>
                    </a:ext>
                  </a:extLst>
                </a:gridCol>
                <a:gridCol w="717950">
                  <a:extLst>
                    <a:ext uri="{9D8B030D-6E8A-4147-A177-3AD203B41FA5}">
                      <a16:colId xmlns:a16="http://schemas.microsoft.com/office/drawing/2014/main" val="3592703899"/>
                    </a:ext>
                  </a:extLst>
                </a:gridCol>
              </a:tblGrid>
              <a:tr h="197123"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>
                          <a:effectLst/>
                        </a:rPr>
                        <a:t>Labor (Hours on Tasks)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1" marR="8621" marT="8621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8612270"/>
                  </a:ext>
                </a:extLst>
              </a:tr>
              <a:tr h="19712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Tasks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1" marR="8621" marT="8621" marB="0" anchor="ctr"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Hours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1" marR="8621" marT="8621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6717857"/>
                  </a:ext>
                </a:extLst>
              </a:tr>
              <a:tr h="197123">
                <a:tc>
                  <a:txBody>
                    <a:bodyPr/>
                    <a:lstStyle/>
                    <a:p>
                      <a:pPr algn="ctr" fontAlgn="ctr"/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1" marR="8621" marT="86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Matt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1" marR="8621" marT="86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Dan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1" marR="8621" marT="862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1" marR="8621" marT="86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Both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1" marR="8621" marT="8621" marB="0" anchor="ctr"/>
                </a:tc>
                <a:extLst>
                  <a:ext uri="{0D108BD9-81ED-4DB2-BD59-A6C34878D82A}">
                    <a16:rowId xmlns:a16="http://schemas.microsoft.com/office/drawing/2014/main" val="1623533849"/>
                  </a:ext>
                </a:extLst>
              </a:tr>
              <a:tr h="19712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Materials Research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1" marR="8621" marT="862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u="none" strike="noStrike">
                          <a:effectLst/>
                        </a:rPr>
                        <a:t>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1" marR="8621" marT="862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u="none" strike="noStrike">
                          <a:effectLst/>
                        </a:rPr>
                        <a:t>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1" marR="8621" marT="862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1" marR="8621" marT="862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u="none" strike="noStrike">
                          <a:effectLst/>
                        </a:rPr>
                        <a:t>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1" marR="8621" marT="8621" marB="0" anchor="ctr"/>
                </a:tc>
                <a:extLst>
                  <a:ext uri="{0D108BD9-81ED-4DB2-BD59-A6C34878D82A}">
                    <a16:rowId xmlns:a16="http://schemas.microsoft.com/office/drawing/2014/main" val="2388774941"/>
                  </a:ext>
                </a:extLst>
              </a:tr>
              <a:tr h="19712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Microcontroller Research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1" marR="8621" marT="862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u="none" strike="noStrike">
                          <a:effectLst/>
                        </a:rPr>
                        <a:t>1.5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1" marR="8621" marT="862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u="none" strike="noStrike">
                          <a:effectLst/>
                        </a:rPr>
                        <a:t>10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1" marR="8621" marT="862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1" marR="8621" marT="862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u="none" strike="noStrike">
                          <a:effectLst/>
                        </a:rPr>
                        <a:t>11.5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1" marR="8621" marT="8621" marB="0" anchor="ctr"/>
                </a:tc>
                <a:extLst>
                  <a:ext uri="{0D108BD9-81ED-4DB2-BD59-A6C34878D82A}">
                    <a16:rowId xmlns:a16="http://schemas.microsoft.com/office/drawing/2014/main" val="1149011338"/>
                  </a:ext>
                </a:extLst>
              </a:tr>
              <a:tr h="19712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Bluetooth/WIFI Research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1" marR="8621" marT="862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u="none" strike="noStrike">
                          <a:effectLst/>
                        </a:rPr>
                        <a:t>2.5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1" marR="8621" marT="862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1" marR="8621" marT="862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1" marR="8621" marT="862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u="none" strike="noStrike">
                          <a:effectLst/>
                        </a:rPr>
                        <a:t>3.5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1" marR="8621" marT="8621" marB="0" anchor="ctr"/>
                </a:tc>
                <a:extLst>
                  <a:ext uri="{0D108BD9-81ED-4DB2-BD59-A6C34878D82A}">
                    <a16:rowId xmlns:a16="http://schemas.microsoft.com/office/drawing/2014/main" val="1475292437"/>
                  </a:ext>
                </a:extLst>
              </a:tr>
              <a:tr h="19712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Power Control Research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1" marR="8621" marT="862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u="none" strike="noStrike">
                          <a:effectLst/>
                        </a:rPr>
                        <a:t>2.5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1" marR="8621" marT="862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u="none" strike="noStrike">
                          <a:effectLst/>
                        </a:rPr>
                        <a:t>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1" marR="8621" marT="862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1" marR="8621" marT="862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u="none" strike="noStrike">
                          <a:effectLst/>
                        </a:rPr>
                        <a:t>7.5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1" marR="8621" marT="8621" marB="0" anchor="ctr"/>
                </a:tc>
                <a:extLst>
                  <a:ext uri="{0D108BD9-81ED-4DB2-BD59-A6C34878D82A}">
                    <a16:rowId xmlns:a16="http://schemas.microsoft.com/office/drawing/2014/main" val="3664199247"/>
                  </a:ext>
                </a:extLst>
              </a:tr>
              <a:tr h="19712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Food/Water Dispense Rate Research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1" marR="8621" marT="862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1" marR="8621" marT="862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u="none" strike="noStrike">
                          <a:effectLst/>
                        </a:rPr>
                        <a:t>10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1" marR="8621" marT="862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1" marR="8621" marT="862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u="none" strike="noStrike">
                          <a:effectLst/>
                        </a:rPr>
                        <a:t>10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1" marR="8621" marT="8621" marB="0" anchor="ctr"/>
                </a:tc>
                <a:extLst>
                  <a:ext uri="{0D108BD9-81ED-4DB2-BD59-A6C34878D82A}">
                    <a16:rowId xmlns:a16="http://schemas.microsoft.com/office/drawing/2014/main" val="3499140666"/>
                  </a:ext>
                </a:extLst>
              </a:tr>
              <a:tr h="19712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Order Components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1" marR="8621" marT="862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u="none" strike="noStrike">
                          <a:effectLst/>
                        </a:rPr>
                        <a:t>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1" marR="8621" marT="862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u="none" strike="noStrike">
                          <a:effectLst/>
                        </a:rPr>
                        <a:t>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1" marR="8621" marT="862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1" marR="8621" marT="862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u="none" strike="noStrike">
                          <a:effectLst/>
                        </a:rPr>
                        <a:t>12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1" marR="8621" marT="8621" marB="0" anchor="ctr"/>
                </a:tc>
                <a:extLst>
                  <a:ext uri="{0D108BD9-81ED-4DB2-BD59-A6C34878D82A}">
                    <a16:rowId xmlns:a16="http://schemas.microsoft.com/office/drawing/2014/main" val="540894923"/>
                  </a:ext>
                </a:extLst>
              </a:tr>
              <a:tr h="19712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App Development Research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1" marR="8621" marT="862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1" marR="8621" marT="862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u="none" strike="noStrike">
                          <a:effectLst/>
                        </a:rPr>
                        <a:t>20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1" marR="8621" marT="862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1" marR="8621" marT="862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u="none" strike="noStrike">
                          <a:effectLst/>
                        </a:rPr>
                        <a:t>21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1" marR="8621" marT="8621" marB="0" anchor="ctr"/>
                </a:tc>
                <a:extLst>
                  <a:ext uri="{0D108BD9-81ED-4DB2-BD59-A6C34878D82A}">
                    <a16:rowId xmlns:a16="http://schemas.microsoft.com/office/drawing/2014/main" val="757574158"/>
                  </a:ext>
                </a:extLst>
              </a:tr>
              <a:tr h="19712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Design Flowcharts &amp; Tables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1" marR="8621" marT="862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u="none" strike="noStrike">
                          <a:effectLst/>
                        </a:rPr>
                        <a:t>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1" marR="8621" marT="862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1" marR="8621" marT="862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1" marR="8621" marT="862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u="none" strike="noStrike">
                          <a:effectLst/>
                        </a:rPr>
                        <a:t>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1" marR="8621" marT="8621" marB="0" anchor="ctr"/>
                </a:tc>
                <a:extLst>
                  <a:ext uri="{0D108BD9-81ED-4DB2-BD59-A6C34878D82A}">
                    <a16:rowId xmlns:a16="http://schemas.microsoft.com/office/drawing/2014/main" val="1245189992"/>
                  </a:ext>
                </a:extLst>
              </a:tr>
              <a:tr h="19712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Revise Flowcharts &amp; Tables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1" marR="8621" marT="862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u="none" strike="noStrike">
                          <a:effectLst/>
                        </a:rPr>
                        <a:t>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1" marR="8621" marT="862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1" marR="8621" marT="862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1" marR="8621" marT="862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u="none" strike="noStrike">
                          <a:effectLst/>
                        </a:rPr>
                        <a:t>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1" marR="8621" marT="8621" marB="0" anchor="ctr"/>
                </a:tc>
                <a:extLst>
                  <a:ext uri="{0D108BD9-81ED-4DB2-BD59-A6C34878D82A}">
                    <a16:rowId xmlns:a16="http://schemas.microsoft.com/office/drawing/2014/main" val="3528628086"/>
                  </a:ext>
                </a:extLst>
              </a:tr>
              <a:tr h="19712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Design Enclosure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1" marR="8621" marT="862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u="none" strike="noStrike">
                          <a:effectLst/>
                        </a:rPr>
                        <a:t>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1" marR="8621" marT="862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u="none" strike="noStrike">
                          <a:effectLst/>
                        </a:rPr>
                        <a:t>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1" marR="8621" marT="862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1" marR="8621" marT="862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u="none" strike="noStrike">
                          <a:effectLst/>
                        </a:rPr>
                        <a:t>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1" marR="8621" marT="8621" marB="0" anchor="ctr"/>
                </a:tc>
                <a:extLst>
                  <a:ext uri="{0D108BD9-81ED-4DB2-BD59-A6C34878D82A}">
                    <a16:rowId xmlns:a16="http://schemas.microsoft.com/office/drawing/2014/main" val="1591483910"/>
                  </a:ext>
                </a:extLst>
              </a:tr>
              <a:tr h="19712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Program Microcontroller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1" marR="8621" marT="862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u="none" strike="noStrike">
                          <a:effectLst/>
                        </a:rPr>
                        <a:t>20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1" marR="8621" marT="862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u="none" strike="noStrike">
                          <a:effectLst/>
                        </a:rPr>
                        <a:t>100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1" marR="8621" marT="862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1" marR="8621" marT="862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u="none" strike="noStrike">
                          <a:effectLst/>
                        </a:rPr>
                        <a:t>120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1" marR="8621" marT="8621" marB="0" anchor="ctr"/>
                </a:tc>
                <a:extLst>
                  <a:ext uri="{0D108BD9-81ED-4DB2-BD59-A6C34878D82A}">
                    <a16:rowId xmlns:a16="http://schemas.microsoft.com/office/drawing/2014/main" val="4110706279"/>
                  </a:ext>
                </a:extLst>
              </a:tr>
              <a:tr h="19712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Design Wiring Layout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1" marR="8621" marT="862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u="none" strike="noStrike">
                          <a:effectLst/>
                        </a:rPr>
                        <a:t>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1" marR="8621" marT="862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u="none" strike="noStrike">
                          <a:effectLst/>
                        </a:rPr>
                        <a:t>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1" marR="8621" marT="862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1" marR="8621" marT="862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u="none" strike="noStrike">
                          <a:effectLst/>
                        </a:rPr>
                        <a:t>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1" marR="8621" marT="8621" marB="0" anchor="ctr"/>
                </a:tc>
                <a:extLst>
                  <a:ext uri="{0D108BD9-81ED-4DB2-BD59-A6C34878D82A}">
                    <a16:rowId xmlns:a16="http://schemas.microsoft.com/office/drawing/2014/main" val="2592712053"/>
                  </a:ext>
                </a:extLst>
              </a:tr>
              <a:tr h="19712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Develop and Test Web Application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1" marR="8621" marT="862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1" marR="8621" marT="862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u="none" strike="noStrike">
                          <a:effectLst/>
                        </a:rPr>
                        <a:t>15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1" marR="8621" marT="862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1" marR="8621" marT="862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u="none" strike="noStrike">
                          <a:effectLst/>
                        </a:rPr>
                        <a:t>15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1" marR="8621" marT="8621" marB="0" anchor="ctr"/>
                </a:tc>
                <a:extLst>
                  <a:ext uri="{0D108BD9-81ED-4DB2-BD59-A6C34878D82A}">
                    <a16:rowId xmlns:a16="http://schemas.microsoft.com/office/drawing/2014/main" val="3238454734"/>
                  </a:ext>
                </a:extLst>
              </a:tr>
              <a:tr h="19712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Wire Components to Microcontroller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1" marR="8621" marT="862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u="none" strike="noStrike">
                          <a:effectLst/>
                        </a:rPr>
                        <a:t>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1" marR="8621" marT="862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u="none" strike="noStrike">
                          <a:effectLst/>
                        </a:rPr>
                        <a:t>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1" marR="8621" marT="862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1" marR="8621" marT="862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u="none" strike="noStrike">
                          <a:effectLst/>
                        </a:rPr>
                        <a:t>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1" marR="8621" marT="8621" marB="0" anchor="ctr"/>
                </a:tc>
                <a:extLst>
                  <a:ext uri="{0D108BD9-81ED-4DB2-BD59-A6C34878D82A}">
                    <a16:rowId xmlns:a16="http://schemas.microsoft.com/office/drawing/2014/main" val="1089386433"/>
                  </a:ext>
                </a:extLst>
              </a:tr>
              <a:tr h="19712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Test Components with Microcontroller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1" marR="8621" marT="862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u="none" strike="noStrike">
                          <a:effectLst/>
                        </a:rPr>
                        <a:t>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1" marR="8621" marT="862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u="none" strike="noStrike">
                          <a:effectLst/>
                        </a:rPr>
                        <a:t>15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1" marR="8621" marT="862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1" marR="8621" marT="862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u="none" strike="noStrike">
                          <a:effectLst/>
                        </a:rPr>
                        <a:t>21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1" marR="8621" marT="8621" marB="0" anchor="ctr"/>
                </a:tc>
                <a:extLst>
                  <a:ext uri="{0D108BD9-81ED-4DB2-BD59-A6C34878D82A}">
                    <a16:rowId xmlns:a16="http://schemas.microsoft.com/office/drawing/2014/main" val="2127421940"/>
                  </a:ext>
                </a:extLst>
              </a:tr>
              <a:tr h="26178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Troubleshoot and Reprogram Microcontroller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1" marR="8621" marT="862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u="none" strike="noStrike">
                          <a:effectLst/>
                        </a:rPr>
                        <a:t>10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1" marR="8621" marT="862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u="none" strike="noStrike">
                          <a:effectLst/>
                        </a:rPr>
                        <a:t>33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1" marR="8621" marT="862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1" marR="8621" marT="862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u="none" strike="noStrike">
                          <a:effectLst/>
                        </a:rPr>
                        <a:t>43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1" marR="8621" marT="8621" marB="0" anchor="ctr"/>
                </a:tc>
                <a:extLst>
                  <a:ext uri="{0D108BD9-81ED-4DB2-BD59-A6C34878D82A}">
                    <a16:rowId xmlns:a16="http://schemas.microsoft.com/office/drawing/2014/main" val="2374497205"/>
                  </a:ext>
                </a:extLst>
              </a:tr>
              <a:tr h="19712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Build Enclosure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1" marR="8621" marT="862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u="none" strike="noStrike">
                          <a:effectLst/>
                        </a:rPr>
                        <a:t>12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1" marR="8621" marT="862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1" marR="8621" marT="862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1" marR="8621" marT="862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u="none" strike="noStrike">
                          <a:effectLst/>
                        </a:rPr>
                        <a:t>12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1" marR="8621" marT="8621" marB="0" anchor="ctr"/>
                </a:tc>
                <a:extLst>
                  <a:ext uri="{0D108BD9-81ED-4DB2-BD59-A6C34878D82A}">
                    <a16:rowId xmlns:a16="http://schemas.microsoft.com/office/drawing/2014/main" val="3497243819"/>
                  </a:ext>
                </a:extLst>
              </a:tr>
              <a:tr h="19712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Test Enclosure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1" marR="8621" marT="862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u="none" strike="noStrike">
                          <a:effectLst/>
                        </a:rPr>
                        <a:t>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1" marR="8621" marT="862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1" marR="8621" marT="862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1" marR="8621" marT="862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u="none" strike="noStrike">
                          <a:effectLst/>
                        </a:rPr>
                        <a:t>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1" marR="8621" marT="8621" marB="0" anchor="ctr"/>
                </a:tc>
                <a:extLst>
                  <a:ext uri="{0D108BD9-81ED-4DB2-BD59-A6C34878D82A}">
                    <a16:rowId xmlns:a16="http://schemas.microsoft.com/office/drawing/2014/main" val="3931121825"/>
                  </a:ext>
                </a:extLst>
              </a:tr>
              <a:tr h="19712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Mount Entire System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1" marR="8621" marT="862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u="none" strike="noStrike">
                          <a:effectLst/>
                        </a:rPr>
                        <a:t>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1" marR="8621" marT="862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u="none" strike="noStrike">
                          <a:effectLst/>
                        </a:rPr>
                        <a:t>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1" marR="8621" marT="862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1" marR="8621" marT="862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u="none" strike="noStrike">
                          <a:effectLst/>
                        </a:rPr>
                        <a:t>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1" marR="8621" marT="8621" marB="0" anchor="ctr"/>
                </a:tc>
                <a:extLst>
                  <a:ext uri="{0D108BD9-81ED-4DB2-BD59-A6C34878D82A}">
                    <a16:rowId xmlns:a16="http://schemas.microsoft.com/office/drawing/2014/main" val="2518884106"/>
                  </a:ext>
                </a:extLst>
              </a:tr>
              <a:tr h="19712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Test &amp; Troubleshoot Entire System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1" marR="8621" marT="862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u="none" strike="noStrike">
                          <a:effectLst/>
                        </a:rPr>
                        <a:t>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1" marR="8621" marT="862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u="none" strike="noStrike">
                          <a:effectLst/>
                        </a:rPr>
                        <a:t>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1" marR="8621" marT="862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1" marR="8621" marT="862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u="none" strike="noStrike">
                          <a:effectLst/>
                        </a:rPr>
                        <a:t>16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1" marR="8621" marT="8621" marB="0" anchor="ctr"/>
                </a:tc>
                <a:extLst>
                  <a:ext uri="{0D108BD9-81ED-4DB2-BD59-A6C34878D82A}">
                    <a16:rowId xmlns:a16="http://schemas.microsoft.com/office/drawing/2014/main" val="340281301"/>
                  </a:ext>
                </a:extLst>
              </a:tr>
              <a:tr h="19712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Final Documentation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1" marR="8621" marT="862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u="none" strike="noStrike">
                          <a:effectLst/>
                        </a:rPr>
                        <a:t>10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1" marR="8621" marT="862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u="none" strike="noStrike">
                          <a:effectLst/>
                        </a:rPr>
                        <a:t>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1" marR="8621" marT="862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1" marR="8621" marT="862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u="none" strike="noStrike">
                          <a:effectLst/>
                        </a:rPr>
                        <a:t>14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1" marR="8621" marT="8621" marB="0" anchor="ctr"/>
                </a:tc>
                <a:extLst>
                  <a:ext uri="{0D108BD9-81ED-4DB2-BD59-A6C34878D82A}">
                    <a16:rowId xmlns:a16="http://schemas.microsoft.com/office/drawing/2014/main" val="1071282587"/>
                  </a:ext>
                </a:extLst>
              </a:tr>
              <a:tr h="19712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 dirty="0">
                          <a:effectLst/>
                        </a:rPr>
                        <a:t>Total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1" marR="8621" marT="862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u="none" strike="noStrike">
                          <a:effectLst/>
                        </a:rPr>
                        <a:t>106.5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1" marR="8621" marT="862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u="none" strike="noStrike" dirty="0">
                          <a:effectLst/>
                        </a:rPr>
                        <a:t>245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1" marR="8621" marT="862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1" marR="8621" marT="862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1" u="none" strike="noStrike" dirty="0">
                          <a:effectLst/>
                        </a:rPr>
                        <a:t>351.5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1" marR="8621" marT="8621" marB="0" anchor="ctr"/>
                </a:tc>
                <a:extLst>
                  <a:ext uri="{0D108BD9-81ED-4DB2-BD59-A6C34878D82A}">
                    <a16:rowId xmlns:a16="http://schemas.microsoft.com/office/drawing/2014/main" val="947985940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2341485" y="6019800"/>
            <a:ext cx="44610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Total Hours on Tasks: 	351.5 Hours</a:t>
            </a:r>
          </a:p>
        </p:txBody>
      </p:sp>
    </p:spTree>
    <p:extLst>
      <p:ext uri="{BB962C8B-B14F-4D97-AF65-F5344CB8AC3E}">
        <p14:creationId xmlns:p14="http://schemas.microsoft.com/office/powerpoint/2010/main" val="3069334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Background Information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dirty="0"/>
              <a:t>Over 65% of U.S. Households have pets</a:t>
            </a:r>
          </a:p>
          <a:p>
            <a:r>
              <a:rPr lang="en-US" dirty="0"/>
              <a:t>Of those households, there are 85 million pet cats and 75 millions pet dogs</a:t>
            </a:r>
          </a:p>
          <a:p>
            <a:r>
              <a:rPr lang="en-US" dirty="0"/>
              <a:t>Estimated 70% of households vacation at least once a year.</a:t>
            </a:r>
          </a:p>
          <a:p>
            <a:r>
              <a:rPr lang="en-US" dirty="0"/>
              <a:t>Vacation durations ranging from 5 to 14 days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55053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57200" y="-2286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Cost of 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Materials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4608100"/>
              </p:ext>
            </p:extLst>
          </p:nvPr>
        </p:nvGraphicFramePr>
        <p:xfrm>
          <a:off x="152400" y="685802"/>
          <a:ext cx="8839201" cy="525779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059537">
                  <a:extLst>
                    <a:ext uri="{9D8B030D-6E8A-4147-A177-3AD203B41FA5}">
                      <a16:colId xmlns:a16="http://schemas.microsoft.com/office/drawing/2014/main" val="1292242986"/>
                    </a:ext>
                  </a:extLst>
                </a:gridCol>
                <a:gridCol w="589660">
                  <a:extLst>
                    <a:ext uri="{9D8B030D-6E8A-4147-A177-3AD203B41FA5}">
                      <a16:colId xmlns:a16="http://schemas.microsoft.com/office/drawing/2014/main" val="682206100"/>
                    </a:ext>
                  </a:extLst>
                </a:gridCol>
                <a:gridCol w="880217">
                  <a:extLst>
                    <a:ext uri="{9D8B030D-6E8A-4147-A177-3AD203B41FA5}">
                      <a16:colId xmlns:a16="http://schemas.microsoft.com/office/drawing/2014/main" val="3553094473"/>
                    </a:ext>
                  </a:extLst>
                </a:gridCol>
                <a:gridCol w="606751">
                  <a:extLst>
                    <a:ext uri="{9D8B030D-6E8A-4147-A177-3AD203B41FA5}">
                      <a16:colId xmlns:a16="http://schemas.microsoft.com/office/drawing/2014/main" val="3129701827"/>
                    </a:ext>
                  </a:extLst>
                </a:gridCol>
                <a:gridCol w="940038">
                  <a:extLst>
                    <a:ext uri="{9D8B030D-6E8A-4147-A177-3AD203B41FA5}">
                      <a16:colId xmlns:a16="http://schemas.microsoft.com/office/drawing/2014/main" val="15656354"/>
                    </a:ext>
                  </a:extLst>
                </a:gridCol>
                <a:gridCol w="1871529">
                  <a:extLst>
                    <a:ext uri="{9D8B030D-6E8A-4147-A177-3AD203B41FA5}">
                      <a16:colId xmlns:a16="http://schemas.microsoft.com/office/drawing/2014/main" val="4022414882"/>
                    </a:ext>
                  </a:extLst>
                </a:gridCol>
                <a:gridCol w="1891469">
                  <a:extLst>
                    <a:ext uri="{9D8B030D-6E8A-4147-A177-3AD203B41FA5}">
                      <a16:colId xmlns:a16="http://schemas.microsoft.com/office/drawing/2014/main" val="3574706123"/>
                    </a:ext>
                  </a:extLst>
                </a:gridCol>
              </a:tblGrid>
              <a:tr h="137160">
                <a:tc gridSpan="7"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Automated PetCare System Cost</a:t>
                      </a:r>
                      <a:endParaRPr lang="en-US" sz="7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22" marR="5622" marT="5622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5158641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 algn="l" fontAlgn="ctr"/>
                      <a:endParaRPr lang="en-US" sz="7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22" marR="5622" marT="5622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22" marR="5622" marT="5622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22" marR="5622" marT="5622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22" marR="5622" marT="5622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22" marR="5622" marT="5622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22" marR="5622" marT="5622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22" marR="5622" marT="5622" marB="0" anchor="ctr"/>
                </a:tc>
                <a:extLst>
                  <a:ext uri="{0D108BD9-81ED-4DB2-BD59-A6C34878D82A}">
                    <a16:rowId xmlns:a16="http://schemas.microsoft.com/office/drawing/2014/main" val="855102365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Item</a:t>
                      </a:r>
                      <a:endParaRPr lang="en-US" sz="7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22" marR="5622" marT="562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Quantity</a:t>
                      </a:r>
                      <a:endParaRPr lang="en-US" sz="7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22" marR="5622" marT="562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Cost Per Item</a:t>
                      </a:r>
                      <a:endParaRPr lang="en-US" sz="7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22" marR="5622" marT="562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Cost</a:t>
                      </a:r>
                      <a:endParaRPr lang="en-US" sz="7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22" marR="5622" marT="562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Use</a:t>
                      </a:r>
                      <a:endParaRPr lang="en-US" sz="7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22" marR="5622" marT="562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Location Purchased</a:t>
                      </a:r>
                      <a:endParaRPr lang="en-US" sz="7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22" marR="5622" marT="562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Notes</a:t>
                      </a:r>
                      <a:endParaRPr lang="en-US" sz="7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22" marR="5622" marT="5622" marB="0" anchor="ctr"/>
                </a:tc>
                <a:extLst>
                  <a:ext uri="{0D108BD9-81ED-4DB2-BD59-A6C34878D82A}">
                    <a16:rowId xmlns:a16="http://schemas.microsoft.com/office/drawing/2014/main" val="1630701114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PVC Tee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22" marR="5622" marT="562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22" marR="5622" marT="562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 $             1.86 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22" marR="5622" marT="562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 $     1.86 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22" marR="5622" marT="562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Food System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22" marR="5622" marT="562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The Home Depot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22" marR="5622" marT="5622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22" marR="5622" marT="5622" marB="0" anchor="ctr"/>
                </a:tc>
                <a:extLst>
                  <a:ext uri="{0D108BD9-81ED-4DB2-BD59-A6C34878D82A}">
                    <a16:rowId xmlns:a16="http://schemas.microsoft.com/office/drawing/2014/main" val="3816454402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PVC 45 Deg Pipe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22" marR="5622" marT="562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22" marR="5622" marT="562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 $             1.44 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22" marR="5622" marT="562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 $     1.44 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22" marR="5622" marT="562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Food System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22" marR="5622" marT="562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The Home Depot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22" marR="5622" marT="5622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22" marR="5622" marT="5622" marB="0" anchor="ctr"/>
                </a:tc>
                <a:extLst>
                  <a:ext uri="{0D108BD9-81ED-4DB2-BD59-A6C34878D82A}">
                    <a16:rowId xmlns:a16="http://schemas.microsoft.com/office/drawing/2014/main" val="1101835734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2 Pc White Funnel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22" marR="5622" marT="562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22" marR="5622" marT="562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 $             0.97 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22" marR="5622" marT="562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 $     0.97 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22" marR="5622" marT="562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Water System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22" marR="5622" marT="562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Walmart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22" marR="5622" marT="5622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22" marR="5622" marT="5622" marB="0" anchor="ctr"/>
                </a:tc>
                <a:extLst>
                  <a:ext uri="{0D108BD9-81ED-4DB2-BD59-A6C34878D82A}">
                    <a16:rowId xmlns:a16="http://schemas.microsoft.com/office/drawing/2014/main" val="3675547879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 dirty="0">
                          <a:effectLst/>
                        </a:rPr>
                        <a:t>Canning Funnel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22" marR="5622" marT="562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22" marR="5622" marT="562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 $             1.99 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22" marR="5622" marT="562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 $     1.99 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22" marR="5622" marT="562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Food System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22" marR="5622" marT="562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Tractor Supply Company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22" marR="5622" marT="5622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22" marR="5622" marT="5622" marB="0" anchor="ctr"/>
                </a:tc>
                <a:extLst>
                  <a:ext uri="{0D108BD9-81ED-4DB2-BD59-A6C34878D82A}">
                    <a16:rowId xmlns:a16="http://schemas.microsoft.com/office/drawing/2014/main" val="2320520494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Snapy Fit SS Bowl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22" marR="5622" marT="562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22" marR="5622" marT="562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 $             9.99 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22" marR="5622" marT="562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 $   19.98 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22" marR="5622" marT="562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Food and Water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22" marR="5622" marT="562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Tractor Supply Company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22" marR="5622" marT="5622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22" marR="5622" marT="5622" marB="0" anchor="ctr"/>
                </a:tc>
                <a:extLst>
                  <a:ext uri="{0D108BD9-81ED-4DB2-BD59-A6C34878D82A}">
                    <a16:rowId xmlns:a16="http://schemas.microsoft.com/office/drawing/2014/main" val="4264109122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Yellow Outlet End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22" marR="5622" marT="562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22" marR="5622" marT="562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 $             2.79 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22" marR="5622" marT="562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 $     2.79 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22" marR="5622" marT="562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Power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22" marR="5622" marT="562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Fluder Home &amp; Builder Supply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22" marR="5622" marT="562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3 prong plug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22" marR="5622" marT="5622" marB="0" anchor="ctr"/>
                </a:tc>
                <a:extLst>
                  <a:ext uri="{0D108BD9-81ED-4DB2-BD59-A6C34878D82A}">
                    <a16:rowId xmlns:a16="http://schemas.microsoft.com/office/drawing/2014/main" val="933483200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Extension Cord Wire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22" marR="5622" marT="562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22" marR="5622" marT="562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 $             3.69 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22" marR="5622" marT="562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 $     3.69 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22" marR="5622" marT="562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Power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22" marR="5622" marT="562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Fluder Home &amp; Builder Supply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22" marR="5622" marT="562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Power Cord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22" marR="5622" marT="5622" marB="0" anchor="ctr"/>
                </a:tc>
                <a:extLst>
                  <a:ext uri="{0D108BD9-81ED-4DB2-BD59-A6C34878D82A}">
                    <a16:rowId xmlns:a16="http://schemas.microsoft.com/office/drawing/2014/main" val="1895814483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5lb Feeding Reservoir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22" marR="5622" marT="562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22" marR="5622" marT="562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 $           16.99 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22" marR="5622" marT="562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 $   33.98 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22" marR="5622" marT="562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Food and Water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22" marR="5622" marT="562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Tractor Supply Company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22" marR="5622" marT="5622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22" marR="5622" marT="5622" marB="0" anchor="ctr"/>
                </a:tc>
                <a:extLst>
                  <a:ext uri="{0D108BD9-81ED-4DB2-BD59-A6C34878D82A}">
                    <a16:rowId xmlns:a16="http://schemas.microsoft.com/office/drawing/2014/main" val="342714823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5/8 in PVC Tubing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22" marR="5622" marT="562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22" marR="5622" marT="562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 $             3.43 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22" marR="5622" marT="562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 $     3.43 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22" marR="5622" marT="562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Water System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22" marR="5622" marT="562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Lowe's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22" marR="5622" marT="562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7 foot - .49 a foot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22" marR="5622" marT="5622" marB="0" anchor="ctr"/>
                </a:tc>
                <a:extLst>
                  <a:ext uri="{0D108BD9-81ED-4DB2-BD59-A6C34878D82A}">
                    <a16:rowId xmlns:a16="http://schemas.microsoft.com/office/drawing/2014/main" val="3566338184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2 pack Hinge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22" marR="5622" marT="562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22" marR="5622" marT="562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 $             3.99 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22" marR="5622" marT="562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 $     3.99 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22" marR="5622" marT="562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Enclosure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22" marR="5622" marT="562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Fluder Home &amp; Builder Supply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22" marR="5622" marT="5622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22" marR="5622" marT="5622" marB="0" anchor="ctr"/>
                </a:tc>
                <a:extLst>
                  <a:ext uri="{0D108BD9-81ED-4DB2-BD59-A6C34878D82A}">
                    <a16:rowId xmlns:a16="http://schemas.microsoft.com/office/drawing/2014/main" val="1792512719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Handles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22" marR="5622" marT="562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22" marR="5622" marT="562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 $             2.99 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22" marR="5622" marT="562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 $     5.98 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22" marR="5622" marT="562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Enclosure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22" marR="5622" marT="562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Fluder Home &amp; Builder Supply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22" marR="5622" marT="5622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22" marR="5622" marT="5622" marB="0" anchor="ctr"/>
                </a:tc>
                <a:extLst>
                  <a:ext uri="{0D108BD9-81ED-4DB2-BD59-A6C34878D82A}">
                    <a16:rowId xmlns:a16="http://schemas.microsoft.com/office/drawing/2014/main" val="1968011948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Water Solenoid Valve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22" marR="5622" marT="562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22" marR="5622" marT="562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 $             8.29 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22" marR="5622" marT="562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 $     8.29 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22" marR="5622" marT="562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Water System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22" marR="5622" marT="562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Amazon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22" marR="5622" marT="5622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22" marR="5622" marT="5622" marB="0" anchor="ctr"/>
                </a:tc>
                <a:extLst>
                  <a:ext uri="{0D108BD9-81ED-4DB2-BD59-A6C34878D82A}">
                    <a16:rowId xmlns:a16="http://schemas.microsoft.com/office/drawing/2014/main" val="2915314616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Power Supply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22" marR="5622" marT="562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22" marR="5622" marT="562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 $           14.98 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22" marR="5622" marT="562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 $   14.98 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22" marR="5622" marT="562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Power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22" marR="5622" marT="562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Amazon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22" marR="5622" marT="562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120VAC to 12VDC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22" marR="5622" marT="5622" marB="0" anchor="ctr"/>
                </a:tc>
                <a:extLst>
                  <a:ext uri="{0D108BD9-81ED-4DB2-BD59-A6C34878D82A}">
                    <a16:rowId xmlns:a16="http://schemas.microsoft.com/office/drawing/2014/main" val="114222767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2 pc Water Lever Sensor Right Anlge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22" marR="5622" marT="562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22" marR="5622" marT="562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 $             6.55 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22" marR="5622" marT="562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 $     6.55 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22" marR="5622" marT="562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Water System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22" marR="5622" marT="562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Amazon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22" marR="5622" marT="562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Sensor for Water Reservoir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22" marR="5622" marT="5622" marB="0" anchor="ctr"/>
                </a:tc>
                <a:extLst>
                  <a:ext uri="{0D108BD9-81ED-4DB2-BD59-A6C34878D82A}">
                    <a16:rowId xmlns:a16="http://schemas.microsoft.com/office/drawing/2014/main" val="3946998338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2 pc SS Water Level Sensor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22" marR="5622" marT="562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22" marR="5622" marT="562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 $             7.66 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22" marR="5622" marT="562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 $     7.66 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22" marR="5622" marT="562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Water System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22" marR="5622" marT="562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Amazon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22" marR="5622" marT="562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Sensor for Water Bowl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22" marR="5622" marT="5622" marB="0" anchor="ctr"/>
                </a:tc>
                <a:extLst>
                  <a:ext uri="{0D108BD9-81ED-4DB2-BD59-A6C34878D82A}">
                    <a16:rowId xmlns:a16="http://schemas.microsoft.com/office/drawing/2014/main" val="3861706969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SainSmart 8-Channel Relay Module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22" marR="5622" marT="562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22" marR="5622" marT="562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 $           10.49 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22" marR="5622" marT="562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 $   10.49 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22" marR="5622" marT="562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Relay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22" marR="5622" marT="562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Amazon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22" marR="5622" marT="5622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22" marR="5622" marT="5622" marB="0" anchor="ctr"/>
                </a:tc>
                <a:extLst>
                  <a:ext uri="{0D108BD9-81ED-4DB2-BD59-A6C34878D82A}">
                    <a16:rowId xmlns:a16="http://schemas.microsoft.com/office/drawing/2014/main" val="335961901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 algn="l" fontAlgn="ctr"/>
                      <a:r>
                        <a:rPr lang="it-IT" sz="700" u="none" strike="noStrike">
                          <a:effectLst/>
                        </a:rPr>
                        <a:t>Raspberry Pi 3 Model B</a:t>
                      </a:r>
                      <a:endParaRPr lang="it-IT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22" marR="5622" marT="562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22" marR="5622" marT="562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 $           39.99 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22" marR="5622" marT="562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 $   79.98 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22" marR="5622" marT="562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Microcontroller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22" marR="5622" marT="562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Walmart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22" marR="5622" marT="562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1 For Each Person in Group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22" marR="5622" marT="5622" marB="0" anchor="ctr"/>
                </a:tc>
                <a:extLst>
                  <a:ext uri="{0D108BD9-81ED-4DB2-BD59-A6C34878D82A}">
                    <a16:rowId xmlns:a16="http://schemas.microsoft.com/office/drawing/2014/main" val="3143279873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Auger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22" marR="5622" marT="562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22" marR="5622" marT="562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 $             3.00 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22" marR="5622" marT="562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 $     3.00 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22" marR="5622" marT="562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Food System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22" marR="5622" marT="562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Donated - Cost Estimated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22" marR="5622" marT="562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3D Printed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22" marR="5622" marT="5622" marB="0" anchor="ctr"/>
                </a:tc>
                <a:extLst>
                  <a:ext uri="{0D108BD9-81ED-4DB2-BD59-A6C34878D82A}">
                    <a16:rowId xmlns:a16="http://schemas.microsoft.com/office/drawing/2014/main" val="1444792831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Raspberry Pi Case/Mount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22" marR="5622" marT="562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22" marR="5622" marT="562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 $             3.00 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22" marR="5622" marT="562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 $     3.00 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22" marR="5622" marT="562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Enclosure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22" marR="5622" marT="562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Donated - Cost Estimated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22" marR="5622" marT="562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3D Printed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22" marR="5622" marT="5622" marB="0" anchor="ctr"/>
                </a:tc>
                <a:extLst>
                  <a:ext uri="{0D108BD9-81ED-4DB2-BD59-A6C34878D82A}">
                    <a16:rowId xmlns:a16="http://schemas.microsoft.com/office/drawing/2014/main" val="606024051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Relay Module Mounting Stand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22" marR="5622" marT="562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22" marR="5622" marT="562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 $             1.00 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22" marR="5622" marT="562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 $     1.00 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22" marR="5622" marT="562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Enclosure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22" marR="5622" marT="562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Donated - Cost Estimated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22" marR="5622" marT="562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3D Printed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22" marR="5622" marT="5622" marB="0" anchor="ctr"/>
                </a:tc>
                <a:extLst>
                  <a:ext uri="{0D108BD9-81ED-4DB2-BD59-A6C34878D82A}">
                    <a16:rowId xmlns:a16="http://schemas.microsoft.com/office/drawing/2014/main" val="145367918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Breadboard Mount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22" marR="5622" marT="562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22" marR="5622" marT="562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 $             0.50 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22" marR="5622" marT="562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 $     0.50 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22" marR="5622" marT="562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Enclosure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22" marR="5622" marT="562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Donated - Cost Estimated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22" marR="5622" marT="562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3D Printed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22" marR="5622" marT="5622" marB="0" anchor="ctr"/>
                </a:tc>
                <a:extLst>
                  <a:ext uri="{0D108BD9-81ED-4DB2-BD59-A6C34878D82A}">
                    <a16:rowId xmlns:a16="http://schemas.microsoft.com/office/drawing/2014/main" val="2971119647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Water Bowl Sensor Mount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22" marR="5622" marT="562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22" marR="5622" marT="562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 $             1.50 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22" marR="5622" marT="562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 $     1.50 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22" marR="5622" marT="562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Enclosure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22" marR="5622" marT="562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Donated - Cost Estimated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22" marR="5622" marT="562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3D Printed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22" marR="5622" marT="5622" marB="0" anchor="ctr"/>
                </a:tc>
                <a:extLst>
                  <a:ext uri="{0D108BD9-81ED-4DB2-BD59-A6C34878D82A}">
                    <a16:rowId xmlns:a16="http://schemas.microsoft.com/office/drawing/2014/main" val="3759849836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Pan/Tilt Servo Module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22" marR="5622" marT="562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22" marR="5622" marT="562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 $           19.99 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22" marR="5622" marT="562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 $   39.98 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22" marR="5622" marT="562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Web Controls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22" marR="5622" marT="562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Amazon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22" marR="5622" marT="562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1st module was defective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22" marR="5622" marT="5622" marB="0" anchor="ctr"/>
                </a:tc>
                <a:extLst>
                  <a:ext uri="{0D108BD9-81ED-4DB2-BD59-A6C34878D82A}">
                    <a16:rowId xmlns:a16="http://schemas.microsoft.com/office/drawing/2014/main" val="4260782148"/>
                  </a:ext>
                </a:extLst>
              </a:tr>
              <a:tr h="150222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Lasers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22" marR="5622" marT="562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10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22" marR="5622" marT="562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 $             1.00 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22" marR="5622" marT="562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 $   10.00 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22" marR="5622" marT="562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Web Controls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22" marR="5622" marT="562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Ebay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22" marR="5622" marT="562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Came in a 10 Pack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22" marR="5622" marT="5622" marB="0" anchor="ctr"/>
                </a:tc>
                <a:extLst>
                  <a:ext uri="{0D108BD9-81ED-4DB2-BD59-A6C34878D82A}">
                    <a16:rowId xmlns:a16="http://schemas.microsoft.com/office/drawing/2014/main" val="3334062072"/>
                  </a:ext>
                </a:extLst>
              </a:tr>
              <a:tr h="163285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WebCamera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22" marR="5622" marT="562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22" marR="5622" marT="562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 $           49.99 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22" marR="5622" marT="562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 $   49.99 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22" marR="5622" marT="562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Video Feed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22" marR="5622" marT="562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WalMart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22" marR="5622" marT="5622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22" marR="5622" marT="5622" marB="0" anchor="ctr"/>
                </a:tc>
                <a:extLst>
                  <a:ext uri="{0D108BD9-81ED-4DB2-BD59-A6C34878D82A}">
                    <a16:rowId xmlns:a16="http://schemas.microsoft.com/office/drawing/2014/main" val="2298464163"/>
                  </a:ext>
                </a:extLst>
              </a:tr>
              <a:tr h="261258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USB Powered HUB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22" marR="5622" marT="562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22" marR="5622" marT="562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 $           19.99 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22" marR="5622" marT="562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 $   19.99 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22" marR="5622" marT="562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Microcontroller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22" marR="5622" marT="562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Amazon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22" marR="5622" marT="562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Needed to Ease the Power Load on Our Microcontroller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22" marR="5622" marT="5622" marB="0" anchor="ctr"/>
                </a:tc>
                <a:extLst>
                  <a:ext uri="{0D108BD9-81ED-4DB2-BD59-A6C34878D82A}">
                    <a16:rowId xmlns:a16="http://schemas.microsoft.com/office/drawing/2014/main" val="3272221972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Motor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22" marR="5622" marT="562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22" marR="5622" marT="562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 $           30.00 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22" marR="5622" marT="562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 $   30.00 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22" marR="5622" marT="562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Food System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22" marR="5622" marT="562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Donated - Cost Estimated Ebay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22" marR="5622" marT="562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Rear Window Volvo Motor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22" marR="5622" marT="5622" marB="0" anchor="ctr"/>
                </a:tc>
                <a:extLst>
                  <a:ext uri="{0D108BD9-81ED-4DB2-BD59-A6C34878D82A}">
                    <a16:rowId xmlns:a16="http://schemas.microsoft.com/office/drawing/2014/main" val="1500778487"/>
                  </a:ext>
                </a:extLst>
              </a:tr>
              <a:tr h="437605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Enclosure Wood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22" marR="5622" marT="562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22" marR="5622" marT="562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 $           14.48 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22" marR="5622" marT="562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 $   43.44 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22" marR="5622" marT="562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Enclosure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22" marR="5622" marT="562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Donated - Cost Estimated Lowe's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22" marR="5622" marT="562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(Common: 1-in x 12-in x 8-ft; Actual: 0.75-in x 11.25-in x 8-ft) Pine Board - Lowe's: $14.48 each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22" marR="5622" marT="5622" marB="0" anchor="ctr"/>
                </a:tc>
                <a:extLst>
                  <a:ext uri="{0D108BD9-81ED-4DB2-BD59-A6C34878D82A}">
                    <a16:rowId xmlns:a16="http://schemas.microsoft.com/office/drawing/2014/main" val="3548604164"/>
                  </a:ext>
                </a:extLst>
              </a:tr>
              <a:tr h="267788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Miscellaneous Items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22" marR="5622" marT="562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22" marR="5622" marT="562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 $           30.00 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22" marR="5622" marT="562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 $   30.00 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22" marR="5622" marT="562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Other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22" marR="5622" marT="5622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22" marR="5622" marT="562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 dirty="0">
                          <a:effectLst/>
                        </a:rPr>
                        <a:t>Resistors, Wires, Screws, Clamps, LEDs, etc.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22" marR="5622" marT="5622" marB="0" anchor="ctr"/>
                </a:tc>
                <a:extLst>
                  <a:ext uri="{0D108BD9-81ED-4DB2-BD59-A6C34878D82A}">
                    <a16:rowId xmlns:a16="http://schemas.microsoft.com/office/drawing/2014/main" val="1645992910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 algn="l" fontAlgn="ctr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22" marR="5622" marT="5622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22" marR="5622" marT="5622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22" marR="5622" marT="5622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22" marR="5622" marT="5622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22" marR="5622" marT="5622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22" marR="5622" marT="5622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22" marR="5622" marT="5622" marB="0" anchor="ctr"/>
                </a:tc>
                <a:extLst>
                  <a:ext uri="{0D108BD9-81ED-4DB2-BD59-A6C34878D82A}">
                    <a16:rowId xmlns:a16="http://schemas.microsoft.com/office/drawing/2014/main" val="4098418976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Total Cost</a:t>
                      </a:r>
                      <a:endParaRPr lang="en-US" sz="7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22" marR="5622" marT="5622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22" marR="5622" marT="5622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22" marR="5622" marT="562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 $ 440.45 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22" marR="5622" marT="5622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22" marR="5622" marT="5622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22" marR="5622" marT="5622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22" marR="5622" marT="5622" marB="0" anchor="ctr"/>
                </a:tc>
                <a:extLst>
                  <a:ext uri="{0D108BD9-81ED-4DB2-BD59-A6C34878D82A}">
                    <a16:rowId xmlns:a16="http://schemas.microsoft.com/office/drawing/2014/main" val="3749104265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128061" y="6167735"/>
            <a:ext cx="48878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Total Cost of Materials: 	$440.45</a:t>
            </a:r>
          </a:p>
        </p:txBody>
      </p:sp>
    </p:spTree>
    <p:extLst>
      <p:ext uri="{BB962C8B-B14F-4D97-AF65-F5344CB8AC3E}">
        <p14:creationId xmlns:p14="http://schemas.microsoft.com/office/powerpoint/2010/main" val="26704480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57200" y="-762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Cost of Project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395762" y="6019800"/>
            <a:ext cx="43524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Total Cost of Project:	$33,393.58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4333709"/>
              </p:ext>
            </p:extLst>
          </p:nvPr>
        </p:nvGraphicFramePr>
        <p:xfrm>
          <a:off x="2267111" y="1066800"/>
          <a:ext cx="4609777" cy="45259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72070">
                  <a:extLst>
                    <a:ext uri="{9D8B030D-6E8A-4147-A177-3AD203B41FA5}">
                      <a16:colId xmlns:a16="http://schemas.microsoft.com/office/drawing/2014/main" val="2110091691"/>
                    </a:ext>
                  </a:extLst>
                </a:gridCol>
                <a:gridCol w="1005770">
                  <a:extLst>
                    <a:ext uri="{9D8B030D-6E8A-4147-A177-3AD203B41FA5}">
                      <a16:colId xmlns:a16="http://schemas.microsoft.com/office/drawing/2014/main" val="742120893"/>
                    </a:ext>
                  </a:extLst>
                </a:gridCol>
                <a:gridCol w="574725">
                  <a:extLst>
                    <a:ext uri="{9D8B030D-6E8A-4147-A177-3AD203B41FA5}">
                      <a16:colId xmlns:a16="http://schemas.microsoft.com/office/drawing/2014/main" val="4116134226"/>
                    </a:ext>
                  </a:extLst>
                </a:gridCol>
                <a:gridCol w="1257212">
                  <a:extLst>
                    <a:ext uri="{9D8B030D-6E8A-4147-A177-3AD203B41FA5}">
                      <a16:colId xmlns:a16="http://schemas.microsoft.com/office/drawing/2014/main" val="1154576140"/>
                    </a:ext>
                  </a:extLst>
                </a:gridCol>
              </a:tblGrid>
              <a:tr h="188582"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>
                          <a:effectLst/>
                        </a:rPr>
                        <a:t>Senior Project Cost Analysis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80" marR="8980" marT="898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4116315"/>
                  </a:ext>
                </a:extLst>
              </a:tr>
              <a:tr h="188582">
                <a:tc gridSpan="3">
                  <a:txBody>
                    <a:bodyPr/>
                    <a:lstStyle/>
                    <a:p>
                      <a:pPr algn="ctr" fontAlgn="ctr"/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80" marR="8980" marT="898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Equations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80" marR="8980" marT="8980" marB="0" anchor="ctr"/>
                </a:tc>
                <a:extLst>
                  <a:ext uri="{0D108BD9-81ED-4DB2-BD59-A6C34878D82A}">
                    <a16:rowId xmlns:a16="http://schemas.microsoft.com/office/drawing/2014/main" val="3551823630"/>
                  </a:ext>
                </a:extLst>
              </a:tr>
              <a:tr h="60166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Labor Hourly Cost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80" marR="8980" marT="898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 $             30.00 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80" marR="8980" marT="898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/hour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80" marR="8980" marT="898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($60,000/year)*(1 year/50 weeks)*(1 week/40 hours)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80" marR="8980" marT="8980" marB="0" anchor="ctr"/>
                </a:tc>
                <a:extLst>
                  <a:ext uri="{0D108BD9-81ED-4DB2-BD59-A6C34878D82A}">
                    <a16:rowId xmlns:a16="http://schemas.microsoft.com/office/drawing/2014/main" val="2982580198"/>
                  </a:ext>
                </a:extLst>
              </a:tr>
              <a:tr h="413084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Overhead Cost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80" marR="8980" marT="898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 $             45.00 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80" marR="8980" marT="898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/hour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80" marR="8980" marT="898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Labor Hourly Cost*1.50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80" marR="8980" marT="8980" marB="0" anchor="ctr"/>
                </a:tc>
                <a:extLst>
                  <a:ext uri="{0D108BD9-81ED-4DB2-BD59-A6C34878D82A}">
                    <a16:rowId xmlns:a16="http://schemas.microsoft.com/office/drawing/2014/main" val="2210800046"/>
                  </a:ext>
                </a:extLst>
              </a:tr>
              <a:tr h="404104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Total of Salary and Overhead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80" marR="8980" marT="898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 $             75.00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80" marR="8980" marT="898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/hour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80" marR="8980" marT="898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Labor Hourly Cost + Overhead Cost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80" marR="8980" marT="8980" marB="0" anchor="ctr"/>
                </a:tc>
                <a:extLst>
                  <a:ext uri="{0D108BD9-81ED-4DB2-BD59-A6C34878D82A}">
                    <a16:rowId xmlns:a16="http://schemas.microsoft.com/office/drawing/2014/main" val="2914257025"/>
                  </a:ext>
                </a:extLst>
              </a:tr>
              <a:tr h="61962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20% Profit Margin for the Company Applied to Labor and Overhead Costs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80" marR="8980" marT="898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 $             93.75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80" marR="8980" marT="898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/hour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80" marR="8980" marT="898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(Total of Salary and Overhead) / (1-0.2)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80" marR="8980" marT="8980" marB="0" anchor="ctr"/>
                </a:tc>
                <a:extLst>
                  <a:ext uri="{0D108BD9-81ED-4DB2-BD59-A6C34878D82A}">
                    <a16:rowId xmlns:a16="http://schemas.microsoft.com/office/drawing/2014/main" val="2985213820"/>
                  </a:ext>
                </a:extLst>
              </a:tr>
              <a:tr h="99678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Total Cost of Labor, Overhead and Anticipated Profit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80" marR="8980" marT="898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 $      32,953.13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80" marR="8980" marT="898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80" marR="8980" marT="898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Time on Tasks*20% Profit Margin for the Company Applied to Labor and Overhead Costs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80" marR="8980" marT="8980" marB="0" anchor="ctr"/>
                </a:tc>
                <a:extLst>
                  <a:ext uri="{0D108BD9-81ED-4DB2-BD59-A6C34878D82A}">
                    <a16:rowId xmlns:a16="http://schemas.microsoft.com/office/drawing/2014/main" val="3254347479"/>
                  </a:ext>
                </a:extLst>
              </a:tr>
              <a:tr h="24246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Cost of Materials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80" marR="8980" marT="898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 $           440.45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80" marR="8980" marT="898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80" marR="8980" marT="898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80" marR="8980" marT="8980" marB="0" anchor="ctr"/>
                </a:tc>
                <a:extLst>
                  <a:ext uri="{0D108BD9-81ED-4DB2-BD59-A6C34878D82A}">
                    <a16:rowId xmlns:a16="http://schemas.microsoft.com/office/drawing/2014/main" val="847821040"/>
                  </a:ext>
                </a:extLst>
              </a:tr>
              <a:tr h="49390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Total Project Cost for Amortized Engineering Costs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80" marR="8980" marT="898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 $      33,393.58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80" marR="8980" marT="898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80" marR="8980" marT="898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80" marR="8980" marT="8980" marB="0" anchor="ctr"/>
                </a:tc>
                <a:extLst>
                  <a:ext uri="{0D108BD9-81ED-4DB2-BD59-A6C34878D82A}">
                    <a16:rowId xmlns:a16="http://schemas.microsoft.com/office/drawing/2014/main" val="2273321899"/>
                  </a:ext>
                </a:extLst>
              </a:tr>
              <a:tr h="188582">
                <a:tc>
                  <a:txBody>
                    <a:bodyPr/>
                    <a:lstStyle/>
                    <a:p>
                      <a:pPr algn="l" fontAlgn="ctr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80" marR="8980" marT="898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80" marR="8980" marT="898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80" marR="8980" marT="898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80" marR="8980" marT="8980" marB="0" anchor="ctr"/>
                </a:tc>
                <a:extLst>
                  <a:ext uri="{0D108BD9-81ED-4DB2-BD59-A6C34878D82A}">
                    <a16:rowId xmlns:a16="http://schemas.microsoft.com/office/drawing/2014/main" val="1885496103"/>
                  </a:ext>
                </a:extLst>
              </a:tr>
              <a:tr h="18858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</a:rPr>
                        <a:t>Total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80" marR="8980" marT="898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 dirty="0">
                          <a:effectLst/>
                        </a:rPr>
                        <a:t> $      33,393.58 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80" marR="8980" marT="898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80" marR="8980" marT="898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80" marR="8980" marT="8980" marB="0" anchor="ctr"/>
                </a:tc>
                <a:extLst>
                  <a:ext uri="{0D108BD9-81ED-4DB2-BD59-A6C34878D82A}">
                    <a16:rowId xmlns:a16="http://schemas.microsoft.com/office/drawing/2014/main" val="41657497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364621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86252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Thank You!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Parents</a:t>
            </a:r>
          </a:p>
          <a:p>
            <a:r>
              <a:rPr lang="en-US" sz="2400" dirty="0"/>
              <a:t>Chad Walters</a:t>
            </a:r>
          </a:p>
          <a:p>
            <a:r>
              <a:rPr lang="en-US" sz="2400" dirty="0" err="1"/>
              <a:t>Clarance</a:t>
            </a:r>
            <a:r>
              <a:rPr lang="en-US" sz="2400" dirty="0"/>
              <a:t> “Hooker” Anderson</a:t>
            </a:r>
          </a:p>
          <a:p>
            <a:r>
              <a:rPr lang="en-US" sz="2400" dirty="0"/>
              <a:t>Chris </a:t>
            </a:r>
            <a:r>
              <a:rPr lang="en-US" sz="2400" dirty="0" err="1"/>
              <a:t>McCorkel</a:t>
            </a:r>
            <a:endParaRPr lang="en-US" sz="2400" dirty="0"/>
          </a:p>
          <a:p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Professor Chandana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Jayasooriya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964186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04800"/>
            <a:ext cx="7772400" cy="1470025"/>
          </a:xfrm>
        </p:spPr>
        <p:txBody>
          <a:bodyPr>
            <a:normAutofit/>
          </a:bodyPr>
          <a:lstStyle/>
          <a:p>
            <a:r>
              <a:rPr 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Automated </a:t>
            </a:r>
            <a:r>
              <a:rPr lang="en-US" sz="4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PetCare</a:t>
            </a:r>
            <a:r>
              <a:rPr 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System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5486400"/>
            <a:ext cx="6400800" cy="609600"/>
          </a:xfrm>
        </p:spPr>
        <p:txBody>
          <a:bodyPr>
            <a:normAutofit/>
          </a:bodyPr>
          <a:lstStyle/>
          <a:p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Questions?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1524000"/>
            <a:ext cx="4114800" cy="3824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7008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Problem Statement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1421337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Kennels are an expensive recurring cost</a:t>
            </a:r>
          </a:p>
          <a:p>
            <a:r>
              <a:rPr lang="en-US" dirty="0"/>
              <a:t>Current automated care methods are expensive, lack reliability/control, and only have a singular function</a:t>
            </a:r>
          </a:p>
        </p:txBody>
      </p:sp>
      <p:pic>
        <p:nvPicPr>
          <p:cNvPr id="5" name="Picture 2" descr="Image result for automatic pet wat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3866088"/>
            <a:ext cx="2081212" cy="2081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Image result for automatic pet feeder web connecte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3512219"/>
            <a:ext cx="1790700" cy="2435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75329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Solution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dirty="0"/>
              <a:t>Connect and control various apparatuses needed to care for your Cat or Dog</a:t>
            </a:r>
          </a:p>
          <a:p>
            <a:r>
              <a:rPr lang="en-US" dirty="0"/>
              <a:t>Food, Water, Laser toy</a:t>
            </a:r>
          </a:p>
          <a:p>
            <a:r>
              <a:rPr lang="en-US" dirty="0"/>
              <a:t>Automate feeding and watering of your pet</a:t>
            </a:r>
          </a:p>
          <a:p>
            <a:r>
              <a:rPr lang="en-US" dirty="0"/>
              <a:t>Allow owner to control, interact with, and remotely check on the status of the system while away from home</a:t>
            </a:r>
          </a:p>
        </p:txBody>
      </p:sp>
    </p:spTree>
    <p:extLst>
      <p:ext uri="{BB962C8B-B14F-4D97-AF65-F5344CB8AC3E}">
        <p14:creationId xmlns:p14="http://schemas.microsoft.com/office/powerpoint/2010/main" val="34928254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Project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Automated feeding from user-defined daily schedule</a:t>
            </a:r>
          </a:p>
          <a:p>
            <a:r>
              <a:rPr lang="en-US" dirty="0"/>
              <a:t>Automated watering</a:t>
            </a:r>
          </a:p>
          <a:p>
            <a:r>
              <a:rPr lang="en-US" dirty="0"/>
              <a:t>System calculates and updates the estimated percent remaining in the food and water reservoirs</a:t>
            </a:r>
          </a:p>
          <a:p>
            <a:r>
              <a:rPr lang="en-US" dirty="0"/>
              <a:t>User defines parameters: text warnings and reservoir warning levels</a:t>
            </a:r>
          </a:p>
          <a:p>
            <a:r>
              <a:rPr lang="en-US" dirty="0"/>
              <a:t>System hosts a website that streams a live video feed from the Webcam, allows user to pan/tilt the webcam, and turn on or off the laser toy</a:t>
            </a:r>
          </a:p>
          <a:p>
            <a:r>
              <a:rPr lang="en-US" dirty="0"/>
              <a:t>System also informs user of food/water reservoir percent remaining statuses via the webpage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67546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Title 1"/>
          <p:cNvSpPr>
            <a:spLocks noGrp="1"/>
          </p:cNvSpPr>
          <p:nvPr>
            <p:ph type="title"/>
          </p:nvPr>
        </p:nvSpPr>
        <p:spPr>
          <a:xfrm>
            <a:off x="0" y="203958"/>
            <a:ext cx="9143999" cy="786642"/>
          </a:xfrm>
        </p:spPr>
        <p:txBody>
          <a:bodyPr>
            <a:normAutofit/>
          </a:bodyPr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Alternate Designs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dirty="0"/>
              <a:t>Website Layout and functionality</a:t>
            </a:r>
          </a:p>
          <a:p>
            <a:r>
              <a:rPr lang="en-US" dirty="0"/>
              <a:t>Waterflow Rate Analysis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70581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Original Website</a:t>
            </a:r>
          </a:p>
        </p:txBody>
      </p:sp>
      <p:sp>
        <p:nvSpPr>
          <p:cNvPr id="1028" name="Content Placeholder 102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Boring</a:t>
            </a:r>
          </a:p>
          <a:p>
            <a:r>
              <a:rPr lang="en-US" dirty="0"/>
              <a:t>Lacked Feedback</a:t>
            </a:r>
          </a:p>
          <a:p>
            <a:r>
              <a:rPr lang="en-US" dirty="0"/>
              <a:t>Not Mobile</a:t>
            </a:r>
            <a:br>
              <a:rPr lang="en-US" dirty="0"/>
            </a:br>
            <a:r>
              <a:rPr lang="en-US" dirty="0"/>
              <a:t>Friendly</a:t>
            </a:r>
          </a:p>
        </p:txBody>
      </p:sp>
      <p:pic>
        <p:nvPicPr>
          <p:cNvPr id="1030" name="Picture 102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0" y="1600200"/>
            <a:ext cx="4971344" cy="2796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2965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Website Final Version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540277"/>
            <a:ext cx="8229600" cy="2117324"/>
          </a:xfrm>
        </p:spPr>
        <p:txBody>
          <a:bodyPr>
            <a:normAutofit/>
          </a:bodyPr>
          <a:lstStyle/>
          <a:p>
            <a:r>
              <a:rPr lang="en-US" sz="2400" dirty="0"/>
              <a:t>Button orientation</a:t>
            </a:r>
          </a:p>
          <a:p>
            <a:r>
              <a:rPr lang="en-US" sz="2400" dirty="0"/>
              <a:t>Food/Water Reservoir</a:t>
            </a:r>
            <a:br>
              <a:rPr lang="en-US" sz="2400" dirty="0"/>
            </a:br>
            <a:r>
              <a:rPr lang="en-US" sz="2400" dirty="0"/>
              <a:t>Status Feedback</a:t>
            </a:r>
          </a:p>
          <a:p>
            <a:r>
              <a:rPr lang="en-US" sz="2400" dirty="0"/>
              <a:t>Updated Background/</a:t>
            </a:r>
            <a:br>
              <a:rPr lang="en-US" sz="2400" dirty="0"/>
            </a:br>
            <a:r>
              <a:rPr lang="en-US" sz="2400" dirty="0"/>
              <a:t>Visual Enhancements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0" y="1540277"/>
            <a:ext cx="5867400" cy="3118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5763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Autofit/>
          </a:bodyPr>
          <a:lstStyle/>
          <a:p>
            <a:r>
              <a:rPr lang="en-US" sz="3600" dirty="0"/>
              <a:t>Waterflow Rate Analysis: Original Version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dirty="0"/>
              <a:t>Used to Estimate a Value</a:t>
            </a:r>
            <a:br>
              <a:rPr lang="en-US" dirty="0"/>
            </a:br>
            <a:r>
              <a:rPr lang="en-US" dirty="0"/>
              <a:t>Between 2 Known Points</a:t>
            </a:r>
          </a:p>
          <a:p>
            <a:r>
              <a:rPr lang="en-US" dirty="0"/>
              <a:t>Complicated</a:t>
            </a:r>
          </a:p>
          <a:p>
            <a:r>
              <a:rPr lang="en-US" dirty="0"/>
              <a:t>Inaccurate</a:t>
            </a:r>
          </a:p>
        </p:txBody>
      </p:sp>
      <p:pic>
        <p:nvPicPr>
          <p:cNvPr id="2052" name="Picture 4" descr="https://upload.wikimedia.org/wikipedia/commons/thumb/d/dd/LinearInterpolation.svg/300px-LinearInterpolation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1600200"/>
            <a:ext cx="3124200" cy="312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5288317" y="4906962"/>
                <a:ext cx="3672766" cy="6806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y = y0 + (x – x0)*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  <m:r>
                          <a:rPr lang="en-US" sz="24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400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− </m:t>
                        </m:r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  <m:r>
                          <a:rPr lang="en-US" sz="24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2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2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24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1 − </m:t>
                        </m:r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24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2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b="1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8317" y="4906962"/>
                <a:ext cx="3672766" cy="680699"/>
              </a:xfrm>
              <a:prstGeom prst="rect">
                <a:avLst/>
              </a:prstGeom>
              <a:blipFill>
                <a:blip r:embed="rId3"/>
                <a:stretch>
                  <a:fillRect l="-26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67378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4955</TotalTime>
  <Words>1216</Words>
  <Application>Microsoft Office PowerPoint</Application>
  <PresentationFormat>On-screen Show (4:3)</PresentationFormat>
  <Paragraphs>415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Arial</vt:lpstr>
      <vt:lpstr>Calibri</vt:lpstr>
      <vt:lpstr>Cambria Math</vt:lpstr>
      <vt:lpstr>Times New Roman</vt:lpstr>
      <vt:lpstr>Office Theme</vt:lpstr>
      <vt:lpstr>Automated PetCare System</vt:lpstr>
      <vt:lpstr>Background Information</vt:lpstr>
      <vt:lpstr>Problem Statement</vt:lpstr>
      <vt:lpstr>Solution</vt:lpstr>
      <vt:lpstr>Project Features</vt:lpstr>
      <vt:lpstr>Alternate Designs</vt:lpstr>
      <vt:lpstr>Original Website</vt:lpstr>
      <vt:lpstr>Website Final Version</vt:lpstr>
      <vt:lpstr>Waterflow Rate Analysis: Original Version</vt:lpstr>
      <vt:lpstr>Waterflow Rate Analysis: Final Version</vt:lpstr>
      <vt:lpstr>Watering Flowchart</vt:lpstr>
      <vt:lpstr>Feeding Flowchart</vt:lpstr>
      <vt:lpstr>Webpage Flowchart</vt:lpstr>
      <vt:lpstr>Final Design (The Enclosure and 3D Printed Parts)</vt:lpstr>
      <vt:lpstr>Final Design (The Enclosure and 3D Printed Parts)</vt:lpstr>
      <vt:lpstr>PowerPoint Presentation</vt:lpstr>
      <vt:lpstr>Testing</vt:lpstr>
      <vt:lpstr>PowerPoint Presentation</vt:lpstr>
      <vt:lpstr>PowerPoint Presentation</vt:lpstr>
      <vt:lpstr>PowerPoint Presentation</vt:lpstr>
      <vt:lpstr>PowerPoint Presentation</vt:lpstr>
      <vt:lpstr>Conclusion</vt:lpstr>
      <vt:lpstr>Thank You!</vt:lpstr>
      <vt:lpstr>Automated PetCare System</vt:lpstr>
    </vt:vector>
  </TitlesOfParts>
  <Company>Hewlett-Packard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Matthew Burket</dc:creator>
  <cp:lastModifiedBy>ritterdr123@gmail.com</cp:lastModifiedBy>
  <cp:revision>167</cp:revision>
  <cp:lastPrinted>2016-11-01T20:51:47Z</cp:lastPrinted>
  <dcterms:created xsi:type="dcterms:W3CDTF">2016-09-30T16:04:49Z</dcterms:created>
  <dcterms:modified xsi:type="dcterms:W3CDTF">2017-04-13T08:05:15Z</dcterms:modified>
</cp:coreProperties>
</file>